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7" r:id="rId3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FF"/>
    <a:srgbClr val="000066"/>
    <a:srgbClr val="FFFFFF"/>
    <a:srgbClr val="D5C447"/>
    <a:srgbClr val="82754B"/>
    <a:srgbClr val="002B8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49" autoAdjust="0"/>
    <p:restoredTop sz="94660"/>
  </p:normalViewPr>
  <p:slideViewPr>
    <p:cSldViewPr snapToGrid="0">
      <p:cViewPr>
        <p:scale>
          <a:sx n="90" d="100"/>
          <a:sy n="90" d="100"/>
        </p:scale>
        <p:origin x="998" y="-20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/>
          <a:lstStyle/>
          <a:p>
            <a:fld id="{1E3BAA76-8EDE-4ACA-A95F-6916FE8EB845}" type="datetimeFigureOut">
              <a:rPr lang="es-PE" smtClean="0"/>
              <a:t>28/10/2024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/>
          <a:lstStyle/>
          <a:p>
            <a:fld id="{2220CC63-8BEC-4BF0-BD55-A88D9CFD464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720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/>
          <a:lstStyle/>
          <a:p>
            <a:fld id="{1E3BAA76-8EDE-4ACA-A95F-6916FE8EB845}" type="datetimeFigureOut">
              <a:rPr lang="es-PE" smtClean="0"/>
              <a:t>28/10/2024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/>
          <a:lstStyle/>
          <a:p>
            <a:fld id="{2220CC63-8BEC-4BF0-BD55-A88D9CFD464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5484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/>
          <a:lstStyle/>
          <a:p>
            <a:fld id="{1E3BAA76-8EDE-4ACA-A95F-6916FE8EB845}" type="datetimeFigureOut">
              <a:rPr lang="es-PE" smtClean="0"/>
              <a:t>28/10/2024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/>
          <a:lstStyle/>
          <a:p>
            <a:fld id="{2220CC63-8BEC-4BF0-BD55-A88D9CFD464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4427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/>
          <a:lstStyle/>
          <a:p>
            <a:fld id="{1E3BAA76-8EDE-4ACA-A95F-6916FE8EB845}" type="datetimeFigureOut">
              <a:rPr lang="es-PE" smtClean="0"/>
              <a:t>28/10/2024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/>
          <a:lstStyle/>
          <a:p>
            <a:fld id="{2220CC63-8BEC-4BF0-BD55-A88D9CFD464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4841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/>
          <a:lstStyle/>
          <a:p>
            <a:fld id="{1E3BAA76-8EDE-4ACA-A95F-6916FE8EB845}" type="datetimeFigureOut">
              <a:rPr lang="es-PE" smtClean="0"/>
              <a:t>28/10/2024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/>
          <a:lstStyle/>
          <a:p>
            <a:fld id="{2220CC63-8BEC-4BF0-BD55-A88D9CFD464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7718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/>
          <a:lstStyle/>
          <a:p>
            <a:fld id="{1E3BAA76-8EDE-4ACA-A95F-6916FE8EB845}" type="datetimeFigureOut">
              <a:rPr lang="es-PE" smtClean="0"/>
              <a:t>28/10/2024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/>
          <a:lstStyle/>
          <a:p>
            <a:fld id="{2220CC63-8BEC-4BF0-BD55-A88D9CFD464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7111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/>
          <a:lstStyle/>
          <a:p>
            <a:fld id="{1E3BAA76-8EDE-4ACA-A95F-6916FE8EB845}" type="datetimeFigureOut">
              <a:rPr lang="es-PE" smtClean="0"/>
              <a:t>28/10/2024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/>
          <a:lstStyle/>
          <a:p>
            <a:fld id="{2220CC63-8BEC-4BF0-BD55-A88D9CFD464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414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/>
          <a:lstStyle/>
          <a:p>
            <a:fld id="{1E3BAA76-8EDE-4ACA-A95F-6916FE8EB845}" type="datetimeFigureOut">
              <a:rPr lang="es-PE" smtClean="0"/>
              <a:t>28/10/2024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/>
          <a:lstStyle/>
          <a:p>
            <a:fld id="{2220CC63-8BEC-4BF0-BD55-A88D9CFD464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4630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/>
          <a:lstStyle/>
          <a:p>
            <a:fld id="{1E3BAA76-8EDE-4ACA-A95F-6916FE8EB845}" type="datetimeFigureOut">
              <a:rPr lang="es-PE" smtClean="0"/>
              <a:t>28/10/2024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/>
          <a:lstStyle/>
          <a:p>
            <a:fld id="{2220CC63-8BEC-4BF0-BD55-A88D9CFD464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63682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/>
          <a:lstStyle/>
          <a:p>
            <a:fld id="{1E3BAA76-8EDE-4ACA-A95F-6916FE8EB845}" type="datetimeFigureOut">
              <a:rPr lang="es-PE" smtClean="0"/>
              <a:t>28/10/2024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/>
          <a:lstStyle/>
          <a:p>
            <a:fld id="{2220CC63-8BEC-4BF0-BD55-A88D9CFD464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0481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/>
          <a:lstStyle/>
          <a:p>
            <a:fld id="{1E3BAA76-8EDE-4ACA-A95F-6916FE8EB845}" type="datetimeFigureOut">
              <a:rPr lang="es-PE" smtClean="0"/>
              <a:t>28/10/2024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/>
          <a:lstStyle/>
          <a:p>
            <a:fld id="{2220CC63-8BEC-4BF0-BD55-A88D9CFD464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4534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0B8C531-1A60-4E83-9AA9-3AFAABC95EA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26598E4-A317-4D30-8B8E-72D00B333B00}"/>
              </a:ext>
            </a:extLst>
          </p:cNvPr>
          <p:cNvSpPr/>
          <p:nvPr userDrawn="1"/>
        </p:nvSpPr>
        <p:spPr>
          <a:xfrm>
            <a:off x="0" y="0"/>
            <a:ext cx="6858000" cy="1219199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352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271B75D-44AB-41B0-B998-8D16CED7F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66995" y="2666996"/>
            <a:ext cx="12191998" cy="6858005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2D946F85-8430-4D40-A090-DFC2823257FD}"/>
              </a:ext>
            </a:extLst>
          </p:cNvPr>
          <p:cNvSpPr/>
          <p:nvPr/>
        </p:nvSpPr>
        <p:spPr>
          <a:xfrm>
            <a:off x="-1" y="-1"/>
            <a:ext cx="6858000" cy="2126147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5BDB771-C3DD-48A5-B93D-78CD3A3C4687}"/>
              </a:ext>
            </a:extLst>
          </p:cNvPr>
          <p:cNvSpPr txBox="1"/>
          <p:nvPr/>
        </p:nvSpPr>
        <p:spPr>
          <a:xfrm>
            <a:off x="368863" y="1886326"/>
            <a:ext cx="60279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CREALEN" panose="02000600000000000000" pitchFamily="50" charset="0"/>
              </a:rPr>
              <a:t>RESERVAS</a:t>
            </a:r>
            <a:endParaRPr lang="es-PE" sz="6000" b="1" dirty="0">
              <a:solidFill>
                <a:schemeClr val="bg1"/>
              </a:solidFill>
              <a:latin typeface="CREALEN" panose="02000600000000000000" pitchFamily="50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00D9003-C4A8-477B-9770-6F742AA8D1DB}"/>
              </a:ext>
            </a:extLst>
          </p:cNvPr>
          <p:cNvSpPr/>
          <p:nvPr/>
        </p:nvSpPr>
        <p:spPr>
          <a:xfrm flipV="1">
            <a:off x="-1" y="8835992"/>
            <a:ext cx="6858000" cy="3356006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5516763-02EF-4D77-BB87-D6FBB6B580BF}"/>
              </a:ext>
            </a:extLst>
          </p:cNvPr>
          <p:cNvSpPr txBox="1"/>
          <p:nvPr/>
        </p:nvSpPr>
        <p:spPr>
          <a:xfrm>
            <a:off x="502028" y="9027853"/>
            <a:ext cx="57616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6000" b="1" dirty="0">
                <a:solidFill>
                  <a:schemeClr val="bg1"/>
                </a:solidFill>
                <a:latin typeface="CREALEN" panose="02000600000000000000" pitchFamily="50" charset="0"/>
              </a:rPr>
              <a:t>CLUB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7BF53C6-78E3-4ED2-AB22-15B405094B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12" y="3505751"/>
            <a:ext cx="5096040" cy="5096040"/>
          </a:xfrm>
          <a:prstGeom prst="ellipse">
            <a:avLst/>
          </a:prstGeom>
          <a:ln>
            <a:noFill/>
          </a:ln>
          <a:effectLst>
            <a:softEdge rad="977900"/>
          </a:effectLst>
        </p:spPr>
      </p:pic>
    </p:spTree>
    <p:extLst>
      <p:ext uri="{BB962C8B-B14F-4D97-AF65-F5344CB8AC3E}">
        <p14:creationId xmlns:p14="http://schemas.microsoft.com/office/powerpoint/2010/main" val="1930454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1CE97FBB-7844-4440-B019-DBB04F66AB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539902" y="865535"/>
            <a:ext cx="5778196" cy="3025347"/>
          </a:xfrm>
          <a:prstGeom prst="rect">
            <a:avLst/>
          </a:prstGeom>
        </p:spPr>
      </p:pic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D10EA24B-B82F-417C-A683-4309EB00277C}"/>
              </a:ext>
            </a:extLst>
          </p:cNvPr>
          <p:cNvSpPr/>
          <p:nvPr/>
        </p:nvSpPr>
        <p:spPr>
          <a:xfrm rot="16901609">
            <a:off x="948856" y="1730545"/>
            <a:ext cx="580430" cy="435322"/>
          </a:xfrm>
          <a:prstGeom prst="roundRect">
            <a:avLst>
              <a:gd name="adj" fmla="val 15866"/>
            </a:avLst>
          </a:prstGeom>
          <a:solidFill>
            <a:schemeClr val="tx1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>
                <a:solidFill>
                  <a:schemeClr val="bg1"/>
                </a:solidFill>
                <a:latin typeface="Swis721 BT" panose="020B0504020202020204" pitchFamily="34" charset="0"/>
                <a:cs typeface="Arial" panose="020B0604020202020204" pitchFamily="34" charset="0"/>
              </a:rPr>
              <a:t>BOX 02</a:t>
            </a:r>
            <a:endParaRPr lang="en-US" sz="1000" b="1" dirty="0">
              <a:solidFill>
                <a:schemeClr val="bg1"/>
              </a:solidFill>
              <a:latin typeface="Swis721 BT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D976CD72-C669-4881-906C-385B9D504272}"/>
              </a:ext>
            </a:extLst>
          </p:cNvPr>
          <p:cNvSpPr/>
          <p:nvPr/>
        </p:nvSpPr>
        <p:spPr>
          <a:xfrm rot="16901609">
            <a:off x="1095873" y="1088689"/>
            <a:ext cx="580430" cy="435322"/>
          </a:xfrm>
          <a:prstGeom prst="roundRect">
            <a:avLst>
              <a:gd name="adj" fmla="val 15866"/>
            </a:avLst>
          </a:prstGeom>
          <a:solidFill>
            <a:schemeClr val="tx1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Swis721 BT" panose="020B0504020202020204" pitchFamily="34" charset="0"/>
                <a:cs typeface="Arial" panose="020B0604020202020204" pitchFamily="34" charset="0"/>
              </a:rPr>
              <a:t>BOX 03</a:t>
            </a: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7D94E025-383E-4446-A46D-A69DEAC14CB8}"/>
              </a:ext>
            </a:extLst>
          </p:cNvPr>
          <p:cNvSpPr/>
          <p:nvPr/>
        </p:nvSpPr>
        <p:spPr>
          <a:xfrm rot="16901609">
            <a:off x="807907" y="2372401"/>
            <a:ext cx="580430" cy="435322"/>
          </a:xfrm>
          <a:prstGeom prst="roundRect">
            <a:avLst>
              <a:gd name="adj" fmla="val 15866"/>
            </a:avLst>
          </a:prstGeom>
          <a:solidFill>
            <a:schemeClr val="tx1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>
                <a:solidFill>
                  <a:schemeClr val="bg1"/>
                </a:solidFill>
                <a:latin typeface="Swis721 BT" panose="020B0504020202020204" pitchFamily="34" charset="0"/>
                <a:cs typeface="Arial" panose="020B0604020202020204" pitchFamily="34" charset="0"/>
              </a:rPr>
              <a:t>BOX 01</a:t>
            </a:r>
            <a:endParaRPr lang="en-US" sz="1000" b="1" dirty="0">
              <a:solidFill>
                <a:schemeClr val="bg1"/>
              </a:solidFill>
              <a:latin typeface="Swis721 BT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CE1B3C02-EF68-4EE2-A90D-7E6B4FBB8B68}"/>
              </a:ext>
            </a:extLst>
          </p:cNvPr>
          <p:cNvSpPr/>
          <p:nvPr/>
        </p:nvSpPr>
        <p:spPr>
          <a:xfrm rot="16200000">
            <a:off x="1904359" y="1824404"/>
            <a:ext cx="544153" cy="253938"/>
          </a:xfrm>
          <a:prstGeom prst="roundRect">
            <a:avLst>
              <a:gd name="adj" fmla="val 15866"/>
            </a:avLst>
          </a:prstGeom>
          <a:solidFill>
            <a:srgbClr val="000066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Swis721 BT" panose="020B0504020202020204" pitchFamily="34" charset="0"/>
                <a:cs typeface="Arial" panose="020B0604020202020204" pitchFamily="34" charset="0"/>
              </a:rPr>
              <a:t>BOX 04</a:t>
            </a:r>
            <a:endParaRPr lang="es-PE" sz="900" b="1" dirty="0">
              <a:solidFill>
                <a:schemeClr val="bg1"/>
              </a:solidFill>
              <a:latin typeface="Swis721 BT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id="{9B71284B-115C-4267-A519-0AFEBEF2CDE3}"/>
              </a:ext>
            </a:extLst>
          </p:cNvPr>
          <p:cNvSpPr/>
          <p:nvPr/>
        </p:nvSpPr>
        <p:spPr>
          <a:xfrm rot="16200000">
            <a:off x="3156924" y="1822608"/>
            <a:ext cx="544153" cy="253938"/>
          </a:xfrm>
          <a:prstGeom prst="roundRect">
            <a:avLst>
              <a:gd name="adj" fmla="val 15866"/>
            </a:avLst>
          </a:prstGeom>
          <a:solidFill>
            <a:srgbClr val="000066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Swis721 BT" panose="020B0504020202020204" pitchFamily="34" charset="0"/>
                <a:cs typeface="Arial" panose="020B0604020202020204" pitchFamily="34" charset="0"/>
              </a:rPr>
              <a:t>BOX 05</a:t>
            </a:r>
            <a:endParaRPr lang="es-PE" sz="900" b="1" dirty="0">
              <a:solidFill>
                <a:schemeClr val="bg1"/>
              </a:solidFill>
              <a:latin typeface="Swis721 BT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id="{78589E6F-476D-44BD-ACF6-26147D63DE09}"/>
              </a:ext>
            </a:extLst>
          </p:cNvPr>
          <p:cNvSpPr/>
          <p:nvPr/>
        </p:nvSpPr>
        <p:spPr>
          <a:xfrm>
            <a:off x="2252905" y="2450332"/>
            <a:ext cx="507876" cy="253938"/>
          </a:xfrm>
          <a:prstGeom prst="roundRect">
            <a:avLst>
              <a:gd name="adj" fmla="val 15866"/>
            </a:avLst>
          </a:prstGeom>
          <a:solidFill>
            <a:srgbClr val="000066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Swis721 BT" panose="020B0504020202020204" pitchFamily="34" charset="0"/>
                <a:cs typeface="Arial" panose="020B0604020202020204" pitchFamily="34" charset="0"/>
              </a:rPr>
              <a:t>BOX 06</a:t>
            </a:r>
            <a:endParaRPr lang="es-PE" sz="900" b="1" dirty="0">
              <a:solidFill>
                <a:schemeClr val="bg1"/>
              </a:solidFill>
              <a:latin typeface="Swis721 BT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18FCF2AE-8728-4E1D-8378-F8A0A2EB8834}"/>
              </a:ext>
            </a:extLst>
          </p:cNvPr>
          <p:cNvSpPr/>
          <p:nvPr/>
        </p:nvSpPr>
        <p:spPr>
          <a:xfrm>
            <a:off x="2853705" y="2450332"/>
            <a:ext cx="507876" cy="253938"/>
          </a:xfrm>
          <a:prstGeom prst="roundRect">
            <a:avLst>
              <a:gd name="adj" fmla="val 15866"/>
            </a:avLst>
          </a:prstGeom>
          <a:solidFill>
            <a:srgbClr val="000066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Swis721 BT" panose="020B0504020202020204" pitchFamily="34" charset="0"/>
                <a:cs typeface="Arial" panose="020B0604020202020204" pitchFamily="34" charset="0"/>
              </a:rPr>
              <a:t>BOX 07</a:t>
            </a:r>
            <a:endParaRPr lang="es-PE" sz="900" b="1" dirty="0">
              <a:solidFill>
                <a:schemeClr val="bg1"/>
              </a:solidFill>
              <a:latin typeface="Swis721 BT" panose="020B05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562FAD99-3490-462D-8DFB-1A972E1D19A1}"/>
              </a:ext>
            </a:extLst>
          </p:cNvPr>
          <p:cNvSpPr/>
          <p:nvPr/>
        </p:nvSpPr>
        <p:spPr>
          <a:xfrm rot="2465331">
            <a:off x="4660783" y="2195974"/>
            <a:ext cx="217661" cy="217661"/>
          </a:xfrm>
          <a:prstGeom prst="roundRect">
            <a:avLst>
              <a:gd name="adj" fmla="val 15866"/>
            </a:avLst>
          </a:prstGeom>
          <a:solidFill>
            <a:srgbClr val="0070C0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Swis721 Cn BT" panose="020B0506020202030204" pitchFamily="34" charset="0"/>
                <a:cs typeface="Arial" panose="020B0604020202020204" pitchFamily="34" charset="0"/>
              </a:rPr>
              <a:t>M4</a:t>
            </a:r>
            <a:endParaRPr lang="es-PE" sz="800" b="1" dirty="0">
              <a:solidFill>
                <a:schemeClr val="bg1"/>
              </a:solidFill>
              <a:latin typeface="Swis721 Cn BT" panose="020B05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6C9E1F40-6809-4B85-85F1-9B827ECE9C65}"/>
              </a:ext>
            </a:extLst>
          </p:cNvPr>
          <p:cNvSpPr/>
          <p:nvPr/>
        </p:nvSpPr>
        <p:spPr>
          <a:xfrm>
            <a:off x="4517301" y="3250385"/>
            <a:ext cx="108831" cy="112675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33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0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ángulo: esquinas redondeadas 40">
            <a:extLst>
              <a:ext uri="{FF2B5EF4-FFF2-40B4-BE49-F238E27FC236}">
                <a16:creationId xmlns:a16="http://schemas.microsoft.com/office/drawing/2014/main" id="{42819572-D9FD-4D1C-A48F-528278803FB5}"/>
              </a:ext>
            </a:extLst>
          </p:cNvPr>
          <p:cNvSpPr/>
          <p:nvPr/>
        </p:nvSpPr>
        <p:spPr>
          <a:xfrm>
            <a:off x="4695016" y="3250385"/>
            <a:ext cx="108831" cy="112675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33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0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ángulo: esquinas redondeadas 41">
            <a:extLst>
              <a:ext uri="{FF2B5EF4-FFF2-40B4-BE49-F238E27FC236}">
                <a16:creationId xmlns:a16="http://schemas.microsoft.com/office/drawing/2014/main" id="{02250E3F-4ECD-40A6-AD28-7EF4FB67FE70}"/>
              </a:ext>
            </a:extLst>
          </p:cNvPr>
          <p:cNvSpPr/>
          <p:nvPr/>
        </p:nvSpPr>
        <p:spPr>
          <a:xfrm>
            <a:off x="4872732" y="3250385"/>
            <a:ext cx="108831" cy="112675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33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0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ángulo: esquinas redondeadas 42">
            <a:extLst>
              <a:ext uri="{FF2B5EF4-FFF2-40B4-BE49-F238E27FC236}">
                <a16:creationId xmlns:a16="http://schemas.microsoft.com/office/drawing/2014/main" id="{9A242DB8-3720-4220-A87A-72BCFE00D485}"/>
              </a:ext>
            </a:extLst>
          </p:cNvPr>
          <p:cNvSpPr/>
          <p:nvPr/>
        </p:nvSpPr>
        <p:spPr>
          <a:xfrm>
            <a:off x="5050447" y="3250385"/>
            <a:ext cx="108831" cy="112675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33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0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ángulo: esquinas redondeadas 43">
            <a:extLst>
              <a:ext uri="{FF2B5EF4-FFF2-40B4-BE49-F238E27FC236}">
                <a16:creationId xmlns:a16="http://schemas.microsoft.com/office/drawing/2014/main" id="{4FE5DE37-207A-4F8A-B448-8705380403E7}"/>
              </a:ext>
            </a:extLst>
          </p:cNvPr>
          <p:cNvSpPr/>
          <p:nvPr/>
        </p:nvSpPr>
        <p:spPr>
          <a:xfrm>
            <a:off x="3059367" y="3023260"/>
            <a:ext cx="108831" cy="112675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33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0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ángulo: esquinas redondeadas 45">
            <a:extLst>
              <a:ext uri="{FF2B5EF4-FFF2-40B4-BE49-F238E27FC236}">
                <a16:creationId xmlns:a16="http://schemas.microsoft.com/office/drawing/2014/main" id="{BE39B761-B0BA-4541-B40D-79A399D660E3}"/>
              </a:ext>
            </a:extLst>
          </p:cNvPr>
          <p:cNvSpPr/>
          <p:nvPr/>
        </p:nvSpPr>
        <p:spPr>
          <a:xfrm>
            <a:off x="3237082" y="3023260"/>
            <a:ext cx="108831" cy="112675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33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0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ángulo: esquinas redondeadas 46">
            <a:extLst>
              <a:ext uri="{FF2B5EF4-FFF2-40B4-BE49-F238E27FC236}">
                <a16:creationId xmlns:a16="http://schemas.microsoft.com/office/drawing/2014/main" id="{22CD30DE-15D0-4136-B9E2-9210A7089282}"/>
              </a:ext>
            </a:extLst>
          </p:cNvPr>
          <p:cNvSpPr/>
          <p:nvPr/>
        </p:nvSpPr>
        <p:spPr>
          <a:xfrm>
            <a:off x="3414797" y="3023260"/>
            <a:ext cx="108831" cy="112675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33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0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ángulo: esquinas redondeadas 47">
            <a:extLst>
              <a:ext uri="{FF2B5EF4-FFF2-40B4-BE49-F238E27FC236}">
                <a16:creationId xmlns:a16="http://schemas.microsoft.com/office/drawing/2014/main" id="{FA636B9F-9D9B-44DB-B23A-762CA0B6AF85}"/>
              </a:ext>
            </a:extLst>
          </p:cNvPr>
          <p:cNvSpPr/>
          <p:nvPr/>
        </p:nvSpPr>
        <p:spPr>
          <a:xfrm>
            <a:off x="2096997" y="3023260"/>
            <a:ext cx="108831" cy="112675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33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0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ángulo: esquinas redondeadas 54">
            <a:extLst>
              <a:ext uri="{FF2B5EF4-FFF2-40B4-BE49-F238E27FC236}">
                <a16:creationId xmlns:a16="http://schemas.microsoft.com/office/drawing/2014/main" id="{ED6D36AF-EB91-4D9A-86E4-D38C368CB7CD}"/>
              </a:ext>
            </a:extLst>
          </p:cNvPr>
          <p:cNvSpPr/>
          <p:nvPr/>
        </p:nvSpPr>
        <p:spPr>
          <a:xfrm>
            <a:off x="2274713" y="3023260"/>
            <a:ext cx="108831" cy="112675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33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0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24949FAC-5C2A-4F8B-B190-838BEE860344}"/>
              </a:ext>
            </a:extLst>
          </p:cNvPr>
          <p:cNvSpPr/>
          <p:nvPr/>
        </p:nvSpPr>
        <p:spPr>
          <a:xfrm>
            <a:off x="2452428" y="3023260"/>
            <a:ext cx="108831" cy="112675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33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0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ángulo: esquinas redondeadas 65">
            <a:extLst>
              <a:ext uri="{FF2B5EF4-FFF2-40B4-BE49-F238E27FC236}">
                <a16:creationId xmlns:a16="http://schemas.microsoft.com/office/drawing/2014/main" id="{30F9F56B-8A0E-4C9A-9CC1-22E3516C1D7D}"/>
              </a:ext>
            </a:extLst>
          </p:cNvPr>
          <p:cNvSpPr/>
          <p:nvPr/>
        </p:nvSpPr>
        <p:spPr>
          <a:xfrm rot="18735612">
            <a:off x="1635780" y="3387162"/>
            <a:ext cx="108831" cy="112675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33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00" b="1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81BD8C5C-052C-4851-80B0-F32722CBA5A9}"/>
              </a:ext>
            </a:extLst>
          </p:cNvPr>
          <p:cNvSpPr/>
          <p:nvPr/>
        </p:nvSpPr>
        <p:spPr>
          <a:xfrm rot="18735612">
            <a:off x="1755293" y="3255636"/>
            <a:ext cx="108831" cy="112675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33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00" b="1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ángulo: esquinas redondeadas 68">
            <a:extLst>
              <a:ext uri="{FF2B5EF4-FFF2-40B4-BE49-F238E27FC236}">
                <a16:creationId xmlns:a16="http://schemas.microsoft.com/office/drawing/2014/main" id="{18F37777-C243-4D38-9E2D-3A85A1283104}"/>
              </a:ext>
            </a:extLst>
          </p:cNvPr>
          <p:cNvSpPr/>
          <p:nvPr/>
        </p:nvSpPr>
        <p:spPr>
          <a:xfrm rot="18735612">
            <a:off x="1874807" y="3124109"/>
            <a:ext cx="108831" cy="112675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33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0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ángulo: esquinas redondeadas 69">
            <a:extLst>
              <a:ext uri="{FF2B5EF4-FFF2-40B4-BE49-F238E27FC236}">
                <a16:creationId xmlns:a16="http://schemas.microsoft.com/office/drawing/2014/main" id="{7DC3CB5B-DE43-4E5D-B312-A9B3FD7FF5FD}"/>
              </a:ext>
            </a:extLst>
          </p:cNvPr>
          <p:cNvSpPr/>
          <p:nvPr/>
        </p:nvSpPr>
        <p:spPr>
          <a:xfrm rot="2465331">
            <a:off x="4954926" y="2443715"/>
            <a:ext cx="217661" cy="217661"/>
          </a:xfrm>
          <a:prstGeom prst="roundRect">
            <a:avLst>
              <a:gd name="adj" fmla="val 15866"/>
            </a:avLst>
          </a:prstGeom>
          <a:solidFill>
            <a:srgbClr val="0070C0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800" b="1">
                <a:solidFill>
                  <a:schemeClr val="bg1"/>
                </a:solidFill>
                <a:latin typeface="Swis721 Cn BT" panose="020B0506020202030204" pitchFamily="34" charset="0"/>
                <a:cs typeface="Arial" panose="020B0604020202020204" pitchFamily="34" charset="0"/>
              </a:rPr>
              <a:t>M5</a:t>
            </a:r>
            <a:endParaRPr lang="es-PE" sz="800" b="1" dirty="0">
              <a:solidFill>
                <a:schemeClr val="bg1"/>
              </a:solidFill>
              <a:latin typeface="Swis721 Cn BT" panose="020B05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ángulo: esquinas redondeadas 70">
            <a:extLst>
              <a:ext uri="{FF2B5EF4-FFF2-40B4-BE49-F238E27FC236}">
                <a16:creationId xmlns:a16="http://schemas.microsoft.com/office/drawing/2014/main" id="{48D185D6-1D7D-459C-8A46-159A05470276}"/>
              </a:ext>
            </a:extLst>
          </p:cNvPr>
          <p:cNvSpPr/>
          <p:nvPr/>
        </p:nvSpPr>
        <p:spPr>
          <a:xfrm rot="2465331">
            <a:off x="5154801" y="2618663"/>
            <a:ext cx="217661" cy="217661"/>
          </a:xfrm>
          <a:prstGeom prst="roundRect">
            <a:avLst>
              <a:gd name="adj" fmla="val 15866"/>
            </a:avLst>
          </a:prstGeom>
          <a:solidFill>
            <a:srgbClr val="0070C0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Swis721 Cn BT" panose="020B0506020202030204" pitchFamily="34" charset="0"/>
                <a:cs typeface="Arial" panose="020B0604020202020204" pitchFamily="34" charset="0"/>
              </a:rPr>
              <a:t>M6</a:t>
            </a:r>
            <a:endParaRPr lang="es-PE" sz="800" b="1" dirty="0">
              <a:solidFill>
                <a:schemeClr val="bg1"/>
              </a:solidFill>
              <a:latin typeface="Swis721 Cn BT" panose="020B05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ángulo: esquinas redondeadas 71">
            <a:extLst>
              <a:ext uri="{FF2B5EF4-FFF2-40B4-BE49-F238E27FC236}">
                <a16:creationId xmlns:a16="http://schemas.microsoft.com/office/drawing/2014/main" id="{2108B9AA-50EE-4B85-A284-3FBDCA7A4734}"/>
              </a:ext>
            </a:extLst>
          </p:cNvPr>
          <p:cNvSpPr/>
          <p:nvPr/>
        </p:nvSpPr>
        <p:spPr>
          <a:xfrm rot="2465331">
            <a:off x="4456502" y="2014179"/>
            <a:ext cx="217661" cy="217661"/>
          </a:xfrm>
          <a:prstGeom prst="roundRect">
            <a:avLst>
              <a:gd name="adj" fmla="val 15866"/>
            </a:avLst>
          </a:prstGeom>
          <a:solidFill>
            <a:srgbClr val="0070C0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Swis721 Cn BT" panose="020B0506020202030204" pitchFamily="34" charset="0"/>
                <a:cs typeface="Arial" panose="020B0604020202020204" pitchFamily="34" charset="0"/>
              </a:rPr>
              <a:t>M3</a:t>
            </a:r>
            <a:endParaRPr lang="es-PE" sz="800" b="1" dirty="0">
              <a:solidFill>
                <a:schemeClr val="bg1"/>
              </a:solidFill>
              <a:latin typeface="Swis721 Cn BT" panose="020B05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ángulo: esquinas redondeadas 72">
            <a:extLst>
              <a:ext uri="{FF2B5EF4-FFF2-40B4-BE49-F238E27FC236}">
                <a16:creationId xmlns:a16="http://schemas.microsoft.com/office/drawing/2014/main" id="{864B53B1-FF74-459F-9DF7-E9B60A983B6A}"/>
              </a:ext>
            </a:extLst>
          </p:cNvPr>
          <p:cNvSpPr/>
          <p:nvPr/>
        </p:nvSpPr>
        <p:spPr>
          <a:xfrm rot="2465331">
            <a:off x="4209171" y="2301192"/>
            <a:ext cx="217661" cy="217661"/>
          </a:xfrm>
          <a:prstGeom prst="roundRect">
            <a:avLst>
              <a:gd name="adj" fmla="val 15866"/>
            </a:avLst>
          </a:prstGeom>
          <a:solidFill>
            <a:srgbClr val="0070C0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Swis721 Cn BT" panose="020B0506020202030204" pitchFamily="34" charset="0"/>
                <a:cs typeface="Arial" panose="020B0604020202020204" pitchFamily="34" charset="0"/>
              </a:rPr>
              <a:t>M8</a:t>
            </a:r>
            <a:endParaRPr lang="es-PE" sz="800" b="1" dirty="0">
              <a:solidFill>
                <a:schemeClr val="bg1"/>
              </a:solidFill>
              <a:latin typeface="Swis721 Cn BT" panose="020B05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tángulo: esquinas redondeadas 73">
            <a:extLst>
              <a:ext uri="{FF2B5EF4-FFF2-40B4-BE49-F238E27FC236}">
                <a16:creationId xmlns:a16="http://schemas.microsoft.com/office/drawing/2014/main" id="{2ACC080E-CBFA-4336-B6DA-D561F4821D7F}"/>
              </a:ext>
            </a:extLst>
          </p:cNvPr>
          <p:cNvSpPr/>
          <p:nvPr/>
        </p:nvSpPr>
        <p:spPr>
          <a:xfrm rot="2465331">
            <a:off x="4171652" y="1770718"/>
            <a:ext cx="217661" cy="217661"/>
          </a:xfrm>
          <a:prstGeom prst="roundRect">
            <a:avLst>
              <a:gd name="adj" fmla="val 15866"/>
            </a:avLst>
          </a:prstGeom>
          <a:solidFill>
            <a:srgbClr val="0070C0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Swis721 Cn BT" panose="020B0506020202030204" pitchFamily="34" charset="0"/>
                <a:cs typeface="Arial" panose="020B0604020202020204" pitchFamily="34" charset="0"/>
              </a:rPr>
              <a:t>M2</a:t>
            </a:r>
            <a:endParaRPr lang="es-PE" sz="800" b="1" dirty="0">
              <a:solidFill>
                <a:schemeClr val="bg1"/>
              </a:solidFill>
              <a:latin typeface="Swis721 Cn BT" panose="020B05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ángulo: esquinas redondeadas 74">
            <a:extLst>
              <a:ext uri="{FF2B5EF4-FFF2-40B4-BE49-F238E27FC236}">
                <a16:creationId xmlns:a16="http://schemas.microsoft.com/office/drawing/2014/main" id="{194BD1E2-11AA-4850-A337-983B00403D51}"/>
              </a:ext>
            </a:extLst>
          </p:cNvPr>
          <p:cNvSpPr/>
          <p:nvPr/>
        </p:nvSpPr>
        <p:spPr>
          <a:xfrm rot="2465331">
            <a:off x="4701316" y="2725763"/>
            <a:ext cx="217661" cy="217661"/>
          </a:xfrm>
          <a:prstGeom prst="roundRect">
            <a:avLst>
              <a:gd name="adj" fmla="val 15866"/>
            </a:avLst>
          </a:prstGeom>
          <a:solidFill>
            <a:srgbClr val="0070C0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Swis721 Cn BT" panose="020B0506020202030204" pitchFamily="34" charset="0"/>
                <a:cs typeface="Arial" panose="020B0604020202020204" pitchFamily="34" charset="0"/>
              </a:rPr>
              <a:t>M10</a:t>
            </a:r>
            <a:endParaRPr lang="es-PE" sz="800" b="1" dirty="0">
              <a:solidFill>
                <a:schemeClr val="bg1"/>
              </a:solidFill>
              <a:latin typeface="Swis721 Cn BT" panose="020B05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ectángulo: esquinas redondeadas 75">
            <a:extLst>
              <a:ext uri="{FF2B5EF4-FFF2-40B4-BE49-F238E27FC236}">
                <a16:creationId xmlns:a16="http://schemas.microsoft.com/office/drawing/2014/main" id="{53EF4B32-06B1-4189-9158-D703134BC52B}"/>
              </a:ext>
            </a:extLst>
          </p:cNvPr>
          <p:cNvSpPr/>
          <p:nvPr/>
        </p:nvSpPr>
        <p:spPr>
          <a:xfrm rot="2465331">
            <a:off x="3965572" y="1601328"/>
            <a:ext cx="217661" cy="217661"/>
          </a:xfrm>
          <a:prstGeom prst="roundRect">
            <a:avLst>
              <a:gd name="adj" fmla="val 15866"/>
            </a:avLst>
          </a:prstGeom>
          <a:solidFill>
            <a:srgbClr val="0070C0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Swis721 Cn BT" panose="020B0506020202030204" pitchFamily="34" charset="0"/>
                <a:cs typeface="Arial" panose="020B0604020202020204" pitchFamily="34" charset="0"/>
              </a:rPr>
              <a:t>M1</a:t>
            </a:r>
            <a:endParaRPr lang="es-PE" sz="800" b="1" dirty="0">
              <a:solidFill>
                <a:schemeClr val="bg1"/>
              </a:solidFill>
              <a:latin typeface="Swis721 Cn BT" panose="020B05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ectángulo: esquinas redondeadas 76">
            <a:extLst>
              <a:ext uri="{FF2B5EF4-FFF2-40B4-BE49-F238E27FC236}">
                <a16:creationId xmlns:a16="http://schemas.microsoft.com/office/drawing/2014/main" id="{4F887F7D-D5CA-4668-905A-8EE519F49652}"/>
              </a:ext>
            </a:extLst>
          </p:cNvPr>
          <p:cNvSpPr/>
          <p:nvPr/>
        </p:nvSpPr>
        <p:spPr>
          <a:xfrm rot="2465331">
            <a:off x="4413452" y="2481331"/>
            <a:ext cx="217661" cy="217661"/>
          </a:xfrm>
          <a:prstGeom prst="roundRect">
            <a:avLst>
              <a:gd name="adj" fmla="val 15866"/>
            </a:avLst>
          </a:prstGeom>
          <a:solidFill>
            <a:srgbClr val="0070C0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Swis721 Cn BT" panose="020B0506020202030204" pitchFamily="34" charset="0"/>
                <a:cs typeface="Arial" panose="020B0604020202020204" pitchFamily="34" charset="0"/>
              </a:rPr>
              <a:t>  M9</a:t>
            </a:r>
            <a:endParaRPr lang="es-PE" sz="800" b="1" dirty="0">
              <a:solidFill>
                <a:schemeClr val="bg1"/>
              </a:solidFill>
              <a:latin typeface="Swis721 Cn BT" panose="020B05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ectángulo: esquinas redondeadas 77">
            <a:extLst>
              <a:ext uri="{FF2B5EF4-FFF2-40B4-BE49-F238E27FC236}">
                <a16:creationId xmlns:a16="http://schemas.microsoft.com/office/drawing/2014/main" id="{1738813A-FE0C-4D9D-862C-F1656572A971}"/>
              </a:ext>
            </a:extLst>
          </p:cNvPr>
          <p:cNvSpPr/>
          <p:nvPr/>
        </p:nvSpPr>
        <p:spPr>
          <a:xfrm rot="2465331">
            <a:off x="3922682" y="2056074"/>
            <a:ext cx="217661" cy="217661"/>
          </a:xfrm>
          <a:prstGeom prst="roundRect">
            <a:avLst>
              <a:gd name="adj" fmla="val 15866"/>
            </a:avLst>
          </a:prstGeom>
          <a:solidFill>
            <a:srgbClr val="0070C0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Swis721 Cn BT" panose="020B0506020202030204" pitchFamily="34" charset="0"/>
                <a:cs typeface="Arial" panose="020B0604020202020204" pitchFamily="34" charset="0"/>
              </a:rPr>
              <a:t>M7</a:t>
            </a:r>
            <a:endParaRPr lang="es-PE" sz="800" b="1" dirty="0">
              <a:solidFill>
                <a:schemeClr val="bg1"/>
              </a:solidFill>
              <a:latin typeface="Swis721 Cn BT" panose="020B05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1716791A-EB0E-462C-8967-6A9DA7A8D9D5}"/>
              </a:ext>
            </a:extLst>
          </p:cNvPr>
          <p:cNvSpPr/>
          <p:nvPr/>
        </p:nvSpPr>
        <p:spPr>
          <a:xfrm>
            <a:off x="2375460" y="1629949"/>
            <a:ext cx="87346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00" dirty="0">
                <a:ln w="0"/>
                <a:latin typeface="EngraversGothic BT" panose="020B0507020203020204" pitchFamily="34" charset="0"/>
              </a:rPr>
              <a:t>PISTA</a:t>
            </a:r>
          </a:p>
          <a:p>
            <a:pPr algn="ctr"/>
            <a:r>
              <a:rPr lang="es-ES" sz="900" dirty="0">
                <a:ln w="0"/>
                <a:latin typeface="EngraversGothic BT" panose="020B0507020203020204" pitchFamily="34" charset="0"/>
              </a:rPr>
              <a:t>DE BAILE</a:t>
            </a:r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747F7110-7648-4913-B310-3DBD97382294}"/>
              </a:ext>
            </a:extLst>
          </p:cNvPr>
          <p:cNvSpPr/>
          <p:nvPr/>
        </p:nvSpPr>
        <p:spPr>
          <a:xfrm rot="16200000">
            <a:off x="1952071" y="934913"/>
            <a:ext cx="308098" cy="2000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00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endParaRPr lang="es-ES" sz="7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F18B075E-A93F-4236-B134-D28CA4AEE24D}"/>
              </a:ext>
            </a:extLst>
          </p:cNvPr>
          <p:cNvSpPr/>
          <p:nvPr/>
        </p:nvSpPr>
        <p:spPr>
          <a:xfrm rot="18703104">
            <a:off x="3505855" y="1125428"/>
            <a:ext cx="308097" cy="2000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s-ES" sz="700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endParaRPr lang="es-ES" sz="7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Flecha: a la derecha 81">
            <a:extLst>
              <a:ext uri="{FF2B5EF4-FFF2-40B4-BE49-F238E27FC236}">
                <a16:creationId xmlns:a16="http://schemas.microsoft.com/office/drawing/2014/main" id="{1633660E-CC70-4461-8A4A-0AD2405E95FA}"/>
              </a:ext>
            </a:extLst>
          </p:cNvPr>
          <p:cNvSpPr/>
          <p:nvPr/>
        </p:nvSpPr>
        <p:spPr>
          <a:xfrm>
            <a:off x="5183233" y="3587294"/>
            <a:ext cx="285444" cy="192800"/>
          </a:xfrm>
          <a:prstGeom prst="rightArrow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00"/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id="{C030E0F7-DF65-48F0-83AC-130793A95C69}"/>
              </a:ext>
            </a:extLst>
          </p:cNvPr>
          <p:cNvSpPr/>
          <p:nvPr/>
        </p:nvSpPr>
        <p:spPr>
          <a:xfrm>
            <a:off x="4429280" y="3575972"/>
            <a:ext cx="825759" cy="2154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" b="1" dirty="0">
                <a:ln w="0"/>
                <a:solidFill>
                  <a:srgbClr val="0033CC"/>
                </a:solidFill>
                <a:latin typeface="Swis721 Ex BT" panose="020B0605020202020204" pitchFamily="34" charset="0"/>
                <a:cs typeface="Arial" panose="020B0604020202020204" pitchFamily="34" charset="0"/>
              </a:rPr>
              <a:t>INGRESO</a:t>
            </a: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4EE9A84F-A5DA-49FA-9E3E-019A81ACF69B}"/>
              </a:ext>
            </a:extLst>
          </p:cNvPr>
          <p:cNvSpPr/>
          <p:nvPr/>
        </p:nvSpPr>
        <p:spPr>
          <a:xfrm rot="16892504">
            <a:off x="1068005" y="1901299"/>
            <a:ext cx="1145901" cy="2967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1700"/>
              </a:lnSpc>
            </a:pPr>
            <a:r>
              <a:rPr lang="es-ES" sz="1100" b="1" dirty="0">
                <a:ln w="0"/>
                <a:latin typeface="EngraversGothic BT" panose="020B0507020203020204" pitchFamily="34" charset="0"/>
              </a:rPr>
              <a:t>ZONA BLACK</a:t>
            </a:r>
          </a:p>
        </p:txBody>
      </p:sp>
      <p:sp>
        <p:nvSpPr>
          <p:cNvPr id="88" name="Rectángulo 87">
            <a:extLst>
              <a:ext uri="{FF2B5EF4-FFF2-40B4-BE49-F238E27FC236}">
                <a16:creationId xmlns:a16="http://schemas.microsoft.com/office/drawing/2014/main" id="{EE10E42A-294B-49D3-8662-2F12BE827452}"/>
              </a:ext>
            </a:extLst>
          </p:cNvPr>
          <p:cNvSpPr/>
          <p:nvPr/>
        </p:nvSpPr>
        <p:spPr>
          <a:xfrm>
            <a:off x="2359137" y="2170082"/>
            <a:ext cx="873461" cy="2967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1700"/>
              </a:lnSpc>
            </a:pPr>
            <a:r>
              <a:rPr lang="es-ES" sz="1100" b="1" dirty="0">
                <a:ln w="0"/>
                <a:latin typeface="EngraversGothic BT" panose="020B0507020203020204" pitchFamily="34" charset="0"/>
              </a:rPr>
              <a:t>ZONA VIP</a:t>
            </a:r>
          </a:p>
        </p:txBody>
      </p:sp>
      <p:sp>
        <p:nvSpPr>
          <p:cNvPr id="89" name="Rectángulo 88">
            <a:extLst>
              <a:ext uri="{FF2B5EF4-FFF2-40B4-BE49-F238E27FC236}">
                <a16:creationId xmlns:a16="http://schemas.microsoft.com/office/drawing/2014/main" id="{C53EE473-7FBD-43F8-8BEA-9C1995C66ECA}"/>
              </a:ext>
            </a:extLst>
          </p:cNvPr>
          <p:cNvSpPr/>
          <p:nvPr/>
        </p:nvSpPr>
        <p:spPr>
          <a:xfrm>
            <a:off x="3663496" y="2693178"/>
            <a:ext cx="1031520" cy="2967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1700"/>
              </a:lnSpc>
            </a:pPr>
            <a:r>
              <a:rPr lang="es-ES" sz="1100" b="1" dirty="0">
                <a:ln w="0"/>
                <a:latin typeface="EngraversGothic BT" panose="020B0507020203020204" pitchFamily="34" charset="0"/>
              </a:rPr>
              <a:t>ZONA CLUB</a:t>
            </a:r>
          </a:p>
        </p:txBody>
      </p:sp>
      <p:sp>
        <p:nvSpPr>
          <p:cNvPr id="91" name="CuadroTexto 90">
            <a:extLst>
              <a:ext uri="{FF2B5EF4-FFF2-40B4-BE49-F238E27FC236}">
                <a16:creationId xmlns:a16="http://schemas.microsoft.com/office/drawing/2014/main" id="{738B039F-6489-4C91-9C8C-4069C6C23FE3}"/>
              </a:ext>
            </a:extLst>
          </p:cNvPr>
          <p:cNvSpPr txBox="1"/>
          <p:nvPr/>
        </p:nvSpPr>
        <p:spPr>
          <a:xfrm>
            <a:off x="569186" y="4811117"/>
            <a:ext cx="25011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pc="250" dirty="0">
                <a:solidFill>
                  <a:srgbClr val="002B82"/>
                </a:solidFill>
                <a:latin typeface="Swis721 Ex BT" panose="020B0605020202020204" pitchFamily="34" charset="0"/>
              </a:rPr>
              <a:t>BOX 1, 2 y 3</a:t>
            </a:r>
          </a:p>
          <a:p>
            <a:r>
              <a:rPr lang="en-US" sz="1600" i="1" dirty="0">
                <a:latin typeface="Calisto MT" panose="02040603050505030304" pitchFamily="18" charset="0"/>
              </a:rPr>
              <a:t>8 </a:t>
            </a:r>
            <a:r>
              <a:rPr lang="en-US" sz="1600" i="1" dirty="0" err="1">
                <a:latin typeface="Calisto MT" panose="02040603050505030304" pitchFamily="18" charset="0"/>
              </a:rPr>
              <a:t>Sentados</a:t>
            </a:r>
            <a:r>
              <a:rPr lang="en-US" sz="1600" i="1" dirty="0">
                <a:latin typeface="Calisto MT" panose="02040603050505030304" pitchFamily="18" charset="0"/>
              </a:rPr>
              <a:t> + 12 Parados</a:t>
            </a:r>
          </a:p>
          <a:p>
            <a:r>
              <a:rPr lang="en-US" sz="1600" b="1" dirty="0">
                <a:latin typeface="Swis721 Ex BT" panose="020B0605020202020204" pitchFamily="34" charset="0"/>
              </a:rPr>
              <a:t>S/. 1,500</a:t>
            </a:r>
          </a:p>
          <a:p>
            <a:r>
              <a:rPr lang="en-US" sz="1400" dirty="0"/>
              <a:t>01 BOT ULTRA PREMIUM</a:t>
            </a:r>
          </a:p>
          <a:p>
            <a:r>
              <a:rPr lang="en-US" sz="1400" dirty="0"/>
              <a:t>01 BOT PREMIUM</a:t>
            </a:r>
          </a:p>
          <a:p>
            <a:r>
              <a:rPr lang="en-US" sz="1400" dirty="0"/>
              <a:t>02 </a:t>
            </a:r>
            <a:r>
              <a:rPr lang="en-US" sz="1400" dirty="0" err="1"/>
              <a:t>PIQUEOS</a:t>
            </a:r>
            <a:r>
              <a:rPr lang="en-US" sz="1400" dirty="0"/>
              <a:t> + </a:t>
            </a:r>
            <a:r>
              <a:rPr lang="en-US" sz="1400" dirty="0" err="1"/>
              <a:t>COMPLEMENTOS</a:t>
            </a:r>
            <a:endParaRPr lang="es-PE" sz="1400" dirty="0"/>
          </a:p>
        </p:txBody>
      </p:sp>
      <p:sp>
        <p:nvSpPr>
          <p:cNvPr id="93" name="CuadroTexto 92">
            <a:extLst>
              <a:ext uri="{FF2B5EF4-FFF2-40B4-BE49-F238E27FC236}">
                <a16:creationId xmlns:a16="http://schemas.microsoft.com/office/drawing/2014/main" id="{98196B5B-B0FF-4868-AE56-F38FADFE3E9C}"/>
              </a:ext>
            </a:extLst>
          </p:cNvPr>
          <p:cNvSpPr txBox="1"/>
          <p:nvPr/>
        </p:nvSpPr>
        <p:spPr>
          <a:xfrm>
            <a:off x="573274" y="7008467"/>
            <a:ext cx="250113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pc="250" dirty="0">
                <a:solidFill>
                  <a:srgbClr val="002B82"/>
                </a:solidFill>
                <a:latin typeface="Swis721 Ex BT" panose="020B0605020202020204" pitchFamily="34" charset="0"/>
              </a:rPr>
              <a:t>BOX 4, 5, 6 y 7</a:t>
            </a:r>
          </a:p>
          <a:p>
            <a:r>
              <a:rPr lang="en-US" sz="1600" i="1" dirty="0">
                <a:latin typeface="Calisto MT" panose="02040603050505030304" pitchFamily="18" charset="0"/>
              </a:rPr>
              <a:t>06 </a:t>
            </a:r>
            <a:r>
              <a:rPr lang="en-US" sz="1600" i="1" dirty="0" err="1">
                <a:latin typeface="Calisto MT" panose="02040603050505030304" pitchFamily="18" charset="0"/>
              </a:rPr>
              <a:t>Sentados</a:t>
            </a:r>
            <a:r>
              <a:rPr lang="en-US" sz="1600" i="1" dirty="0">
                <a:latin typeface="Calisto MT" panose="02040603050505030304" pitchFamily="18" charset="0"/>
              </a:rPr>
              <a:t> + 10 Parados</a:t>
            </a:r>
          </a:p>
          <a:p>
            <a:r>
              <a:rPr lang="en-US" sz="1600" b="1" dirty="0">
                <a:latin typeface="Swis721 Ex BT" panose="020B0605020202020204" pitchFamily="34" charset="0"/>
              </a:rPr>
              <a:t>S/. 1,200</a:t>
            </a:r>
          </a:p>
          <a:p>
            <a:r>
              <a:rPr lang="en-US" sz="1400" dirty="0"/>
              <a:t>01 BOT PREMIUM</a:t>
            </a:r>
          </a:p>
          <a:p>
            <a:r>
              <a:rPr lang="en-US" sz="1400" dirty="0"/>
              <a:t>02 </a:t>
            </a:r>
            <a:r>
              <a:rPr lang="en-US" sz="1400" dirty="0" err="1"/>
              <a:t>PIQUEOS</a:t>
            </a:r>
            <a:r>
              <a:rPr lang="en-US" sz="1400" dirty="0"/>
              <a:t> + </a:t>
            </a:r>
            <a:r>
              <a:rPr lang="en-US" sz="1400" dirty="0" err="1"/>
              <a:t>COMPLEMENTOS</a:t>
            </a:r>
            <a:endParaRPr lang="es-PE" sz="1600" dirty="0"/>
          </a:p>
        </p:txBody>
      </p:sp>
      <p:sp>
        <p:nvSpPr>
          <p:cNvPr id="94" name="CuadroTexto 93">
            <a:extLst>
              <a:ext uri="{FF2B5EF4-FFF2-40B4-BE49-F238E27FC236}">
                <a16:creationId xmlns:a16="http://schemas.microsoft.com/office/drawing/2014/main" id="{3ABA6CBA-E61C-463A-A36A-EE6E9C75C891}"/>
              </a:ext>
            </a:extLst>
          </p:cNvPr>
          <p:cNvSpPr txBox="1"/>
          <p:nvPr/>
        </p:nvSpPr>
        <p:spPr>
          <a:xfrm>
            <a:off x="569186" y="9077546"/>
            <a:ext cx="241938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pc="250" dirty="0">
                <a:solidFill>
                  <a:srgbClr val="002B82"/>
                </a:solidFill>
                <a:latin typeface="Swis721 Ex BT" panose="020B0605020202020204" pitchFamily="34" charset="0"/>
              </a:rPr>
              <a:t>MESAS </a:t>
            </a:r>
            <a:r>
              <a:rPr lang="en-US" sz="1600" b="1" spc="250" dirty="0" err="1">
                <a:solidFill>
                  <a:srgbClr val="002B82"/>
                </a:solidFill>
                <a:latin typeface="Swis721 Ex BT" panose="020B0605020202020204" pitchFamily="34" charset="0"/>
              </a:rPr>
              <a:t>ALTAS</a:t>
            </a:r>
            <a:endParaRPr lang="en-US" sz="1600" b="1" spc="250" dirty="0">
              <a:solidFill>
                <a:srgbClr val="002B82"/>
              </a:solidFill>
              <a:latin typeface="Swis721 Ex BT" panose="020B0605020202020204" pitchFamily="34" charset="0"/>
            </a:endParaRPr>
          </a:p>
          <a:p>
            <a:r>
              <a:rPr lang="en-US" sz="1600" i="1" dirty="0">
                <a:latin typeface="Calisto MT" panose="02040603050505030304" pitchFamily="18" charset="0"/>
              </a:rPr>
              <a:t>02 </a:t>
            </a:r>
            <a:r>
              <a:rPr lang="en-US" sz="1600" i="1" dirty="0" err="1">
                <a:latin typeface="Calisto MT" panose="02040603050505030304" pitchFamily="18" charset="0"/>
              </a:rPr>
              <a:t>Sentados</a:t>
            </a:r>
            <a:r>
              <a:rPr lang="en-US" sz="1600" i="1" dirty="0">
                <a:latin typeface="Calisto MT" panose="02040603050505030304" pitchFamily="18" charset="0"/>
              </a:rPr>
              <a:t> + 06 Parados</a:t>
            </a:r>
          </a:p>
          <a:p>
            <a:r>
              <a:rPr lang="en-US" sz="1600" b="1" dirty="0">
                <a:latin typeface="Swis721 Ex BT" panose="020B0605020202020204" pitchFamily="34" charset="0"/>
              </a:rPr>
              <a:t>S/. 500</a:t>
            </a:r>
          </a:p>
          <a:p>
            <a:r>
              <a:rPr lang="en-US" sz="1400" dirty="0"/>
              <a:t>01 BOT PREMIUM</a:t>
            </a:r>
          </a:p>
          <a:p>
            <a:r>
              <a:rPr lang="en-US" sz="1400" dirty="0"/>
              <a:t>01 </a:t>
            </a:r>
            <a:r>
              <a:rPr lang="en-US" sz="1400" dirty="0" err="1"/>
              <a:t>PIQUEO</a:t>
            </a:r>
            <a:r>
              <a:rPr lang="en-US" sz="1400" dirty="0"/>
              <a:t> + </a:t>
            </a:r>
            <a:r>
              <a:rPr lang="en-US" sz="1400" dirty="0" err="1"/>
              <a:t>COMPLEMENTOS</a:t>
            </a:r>
            <a:endParaRPr lang="es-PE" sz="1600" dirty="0"/>
          </a:p>
        </p:txBody>
      </p:sp>
      <p:sp>
        <p:nvSpPr>
          <p:cNvPr id="95" name="CuadroTexto 94">
            <a:extLst>
              <a:ext uri="{FF2B5EF4-FFF2-40B4-BE49-F238E27FC236}">
                <a16:creationId xmlns:a16="http://schemas.microsoft.com/office/drawing/2014/main" id="{E97C97D9-1B17-4FA0-BD04-BCE33C8D0621}"/>
              </a:ext>
            </a:extLst>
          </p:cNvPr>
          <p:cNvSpPr txBox="1"/>
          <p:nvPr/>
        </p:nvSpPr>
        <p:spPr>
          <a:xfrm>
            <a:off x="580792" y="10620986"/>
            <a:ext cx="188885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pc="250" dirty="0">
                <a:solidFill>
                  <a:srgbClr val="002B82"/>
                </a:solidFill>
                <a:latin typeface="Swis721 Ex BT" panose="020B0605020202020204" pitchFamily="34" charset="0"/>
              </a:rPr>
              <a:t>COVER</a:t>
            </a:r>
          </a:p>
          <a:p>
            <a:r>
              <a:rPr lang="en-US" sz="1600" i="1" dirty="0" err="1">
                <a:latin typeface="Calisto MT" panose="02040603050505030304" pitchFamily="18" charset="0"/>
              </a:rPr>
              <a:t>Consumo</a:t>
            </a:r>
            <a:r>
              <a:rPr lang="en-US" sz="1600" i="1" dirty="0">
                <a:latin typeface="Calisto MT" panose="02040603050505030304" pitchFamily="18" charset="0"/>
              </a:rPr>
              <a:t> por Persona</a:t>
            </a:r>
          </a:p>
          <a:p>
            <a:r>
              <a:rPr lang="en-US" sz="1600" b="1" dirty="0">
                <a:latin typeface="Swis721 Ex BT" panose="020B0605020202020204" pitchFamily="34" charset="0"/>
              </a:rPr>
              <a:t>S/. 80</a:t>
            </a:r>
          </a:p>
          <a:p>
            <a:r>
              <a:rPr lang="en-US" sz="1400" dirty="0"/>
              <a:t>PAGO </a:t>
            </a:r>
            <a:r>
              <a:rPr lang="en-US" sz="1400" dirty="0" err="1"/>
              <a:t>EN</a:t>
            </a:r>
            <a:r>
              <a:rPr lang="en-US" sz="1400" dirty="0"/>
              <a:t> PUERTA</a:t>
            </a:r>
            <a:endParaRPr lang="es-PE" sz="1400" dirty="0"/>
          </a:p>
        </p:txBody>
      </p:sp>
      <p:sp>
        <p:nvSpPr>
          <p:cNvPr id="98" name="CuadroTexto 97">
            <a:extLst>
              <a:ext uri="{FF2B5EF4-FFF2-40B4-BE49-F238E27FC236}">
                <a16:creationId xmlns:a16="http://schemas.microsoft.com/office/drawing/2014/main" id="{321E5F51-4165-4BB3-8858-411AA8500AF9}"/>
              </a:ext>
            </a:extLst>
          </p:cNvPr>
          <p:cNvSpPr txBox="1"/>
          <p:nvPr/>
        </p:nvSpPr>
        <p:spPr>
          <a:xfrm>
            <a:off x="569186" y="6608332"/>
            <a:ext cx="23118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spc="250" dirty="0">
                <a:latin typeface="Swis721 Ex BT" panose="020B0605020202020204" pitchFamily="34" charset="0"/>
              </a:rPr>
              <a:t>ZONA VIP</a:t>
            </a:r>
            <a:endParaRPr lang="es-PE" dirty="0"/>
          </a:p>
        </p:txBody>
      </p:sp>
      <p:cxnSp>
        <p:nvCxnSpPr>
          <p:cNvPr id="99" name="Conector recto 98">
            <a:extLst>
              <a:ext uri="{FF2B5EF4-FFF2-40B4-BE49-F238E27FC236}">
                <a16:creationId xmlns:a16="http://schemas.microsoft.com/office/drawing/2014/main" id="{0E0DF690-E878-4A2C-86C3-19535075059A}"/>
              </a:ext>
            </a:extLst>
          </p:cNvPr>
          <p:cNvCxnSpPr>
            <a:cxnSpLocks/>
          </p:cNvCxnSpPr>
          <p:nvPr/>
        </p:nvCxnSpPr>
        <p:spPr>
          <a:xfrm flipH="1">
            <a:off x="653373" y="6942033"/>
            <a:ext cx="230275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CuadroTexto 100">
            <a:extLst>
              <a:ext uri="{FF2B5EF4-FFF2-40B4-BE49-F238E27FC236}">
                <a16:creationId xmlns:a16="http://schemas.microsoft.com/office/drawing/2014/main" id="{C0BC5D16-FCAF-4459-88F2-020CA98CE076}"/>
              </a:ext>
            </a:extLst>
          </p:cNvPr>
          <p:cNvSpPr txBox="1"/>
          <p:nvPr/>
        </p:nvSpPr>
        <p:spPr>
          <a:xfrm>
            <a:off x="574860" y="8680074"/>
            <a:ext cx="24066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spc="250" dirty="0">
                <a:latin typeface="Swis721 Ex BT" panose="020B0605020202020204" pitchFamily="34" charset="0"/>
              </a:rPr>
              <a:t>ZONA CLUB</a:t>
            </a:r>
            <a:endParaRPr lang="es-PE" dirty="0"/>
          </a:p>
        </p:txBody>
      </p:sp>
      <p:cxnSp>
        <p:nvCxnSpPr>
          <p:cNvPr id="105" name="Conector recto 104">
            <a:extLst>
              <a:ext uri="{FF2B5EF4-FFF2-40B4-BE49-F238E27FC236}">
                <a16:creationId xmlns:a16="http://schemas.microsoft.com/office/drawing/2014/main" id="{D99E43B7-8A26-4482-8E09-84C68D0A04E9}"/>
              </a:ext>
            </a:extLst>
          </p:cNvPr>
          <p:cNvCxnSpPr>
            <a:cxnSpLocks/>
          </p:cNvCxnSpPr>
          <p:nvPr/>
        </p:nvCxnSpPr>
        <p:spPr>
          <a:xfrm flipH="1">
            <a:off x="668377" y="9019435"/>
            <a:ext cx="230275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CuadroTexto 105">
            <a:extLst>
              <a:ext uri="{FF2B5EF4-FFF2-40B4-BE49-F238E27FC236}">
                <a16:creationId xmlns:a16="http://schemas.microsoft.com/office/drawing/2014/main" id="{4C5449E4-28AD-44E6-BC62-BD775CA8919F}"/>
              </a:ext>
            </a:extLst>
          </p:cNvPr>
          <p:cNvSpPr txBox="1"/>
          <p:nvPr/>
        </p:nvSpPr>
        <p:spPr>
          <a:xfrm>
            <a:off x="4031512" y="4813839"/>
            <a:ext cx="2311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 spc="250" dirty="0" err="1">
                <a:solidFill>
                  <a:srgbClr val="002B82"/>
                </a:solidFill>
                <a:latin typeface="Swis721 Ex BT" panose="020B0605020202020204" pitchFamily="34" charset="0"/>
              </a:rPr>
              <a:t>BOTELLAS</a:t>
            </a:r>
            <a:endParaRPr lang="es-PE" sz="1600" b="1" spc="250" dirty="0">
              <a:solidFill>
                <a:srgbClr val="002B82"/>
              </a:solidFill>
              <a:latin typeface="Swis721 Ex BT" panose="020B0605020202020204" pitchFamily="34" charset="0"/>
            </a:endParaRPr>
          </a:p>
        </p:txBody>
      </p:sp>
      <p:sp>
        <p:nvSpPr>
          <p:cNvPr id="110" name="CuadroTexto 109">
            <a:extLst>
              <a:ext uri="{FF2B5EF4-FFF2-40B4-BE49-F238E27FC236}">
                <a16:creationId xmlns:a16="http://schemas.microsoft.com/office/drawing/2014/main" id="{44F142E5-9CC3-4B1F-AF35-6BD7CD6B99AB}"/>
              </a:ext>
            </a:extLst>
          </p:cNvPr>
          <p:cNvSpPr txBox="1"/>
          <p:nvPr/>
        </p:nvSpPr>
        <p:spPr>
          <a:xfrm>
            <a:off x="2924292" y="9179044"/>
            <a:ext cx="33835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 err="1">
                <a:latin typeface="Swis721 Ex BT" panose="020B0605020202020204" pitchFamily="34" charset="0"/>
              </a:rPr>
              <a:t>PAGOS</a:t>
            </a:r>
            <a:endParaRPr lang="en-US" sz="1400" b="1" dirty="0">
              <a:latin typeface="Swis721 Ex BT" panose="020B0605020202020204" pitchFamily="34" charset="0"/>
            </a:endParaRPr>
          </a:p>
          <a:p>
            <a:pPr algn="r"/>
            <a:r>
              <a:rPr lang="en-US" sz="1400" dirty="0"/>
              <a:t>BANCO INTERBANK</a:t>
            </a:r>
          </a:p>
          <a:p>
            <a:pPr algn="r"/>
            <a:r>
              <a:rPr lang="en-US" sz="1400" dirty="0"/>
              <a:t>CTA. CTE. SOLES: </a:t>
            </a:r>
            <a:r>
              <a:rPr lang="es-PE" sz="1400" dirty="0"/>
              <a:t>200-3006362760</a:t>
            </a:r>
          </a:p>
          <a:p>
            <a:pPr algn="r"/>
            <a:r>
              <a:rPr lang="es-PE" sz="1400" dirty="0"/>
              <a:t>CCI: 003-200-003006362760-35</a:t>
            </a:r>
            <a:endParaRPr lang="en-US" sz="1400" dirty="0"/>
          </a:p>
          <a:p>
            <a:pPr algn="r"/>
            <a:r>
              <a:rPr lang="en-US" sz="1400" dirty="0" err="1"/>
              <a:t>PEREGRINI</a:t>
            </a:r>
            <a:r>
              <a:rPr lang="en-US" sz="1400" dirty="0"/>
              <a:t> SAC / RUC: 20610702598</a:t>
            </a:r>
            <a:endParaRPr lang="es-PE" dirty="0"/>
          </a:p>
        </p:txBody>
      </p:sp>
      <p:sp>
        <p:nvSpPr>
          <p:cNvPr id="115" name="CuadroTexto 114">
            <a:extLst>
              <a:ext uri="{FF2B5EF4-FFF2-40B4-BE49-F238E27FC236}">
                <a16:creationId xmlns:a16="http://schemas.microsoft.com/office/drawing/2014/main" id="{50AF90C1-E1C3-4EAF-B4AA-0626A2F12394}"/>
              </a:ext>
            </a:extLst>
          </p:cNvPr>
          <p:cNvSpPr txBox="1"/>
          <p:nvPr/>
        </p:nvSpPr>
        <p:spPr>
          <a:xfrm>
            <a:off x="3569517" y="5100252"/>
            <a:ext cx="273831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Swis721 Ex BT" panose="020B0605020202020204" pitchFamily="34" charset="0"/>
              </a:rPr>
              <a:t>ULTRA PREMIUM</a:t>
            </a:r>
          </a:p>
          <a:p>
            <a:pPr algn="r"/>
            <a:r>
              <a:rPr lang="en-US" sz="1400" dirty="0"/>
              <a:t>WHISKY </a:t>
            </a:r>
            <a:r>
              <a:rPr lang="en-US" sz="1400" dirty="0" err="1"/>
              <a:t>JW</a:t>
            </a:r>
            <a:r>
              <a:rPr lang="en-US" sz="1400" dirty="0"/>
              <a:t> GOLD LABEL o SWING</a:t>
            </a:r>
          </a:p>
          <a:p>
            <a:pPr algn="r"/>
            <a:r>
              <a:rPr lang="en-US" sz="1400" dirty="0"/>
              <a:t>RON ZACAPA 23</a:t>
            </a:r>
          </a:p>
          <a:p>
            <a:pPr algn="r"/>
            <a:r>
              <a:rPr lang="en-US" sz="1400" dirty="0"/>
              <a:t>TEQUILA 1800</a:t>
            </a:r>
          </a:p>
          <a:p>
            <a:pPr algn="r"/>
            <a:r>
              <a:rPr lang="en-US" sz="1400" dirty="0"/>
              <a:t>GIN TANQUERAY TEN o HENDRICKS</a:t>
            </a:r>
          </a:p>
          <a:p>
            <a:pPr algn="r"/>
            <a:endParaRPr lang="es-PE" sz="900" dirty="0"/>
          </a:p>
          <a:p>
            <a:pPr algn="r"/>
            <a:r>
              <a:rPr lang="en-US" sz="1400" b="1" dirty="0">
                <a:latin typeface="Swis721 Ex BT" panose="020B0605020202020204" pitchFamily="34" charset="0"/>
              </a:rPr>
              <a:t>PREMIUM</a:t>
            </a:r>
          </a:p>
          <a:p>
            <a:pPr algn="r"/>
            <a:r>
              <a:rPr lang="en-US" sz="1400" dirty="0"/>
              <a:t>WHISKY </a:t>
            </a:r>
            <a:r>
              <a:rPr lang="en-US" sz="1400" dirty="0" err="1"/>
              <a:t>JW</a:t>
            </a:r>
            <a:r>
              <a:rPr lang="en-US" sz="1400" dirty="0"/>
              <a:t> BLACK</a:t>
            </a:r>
          </a:p>
          <a:p>
            <a:pPr algn="r"/>
            <a:r>
              <a:rPr lang="en-US" sz="1400" dirty="0"/>
              <a:t>RON ZACAPA AMBAR</a:t>
            </a:r>
          </a:p>
          <a:p>
            <a:pPr algn="r"/>
            <a:r>
              <a:rPr lang="en-US" sz="1400" dirty="0"/>
              <a:t>TEQUILA JOSE CUERVO</a:t>
            </a:r>
          </a:p>
          <a:p>
            <a:pPr algn="r"/>
            <a:r>
              <a:rPr lang="en-US" sz="1400" dirty="0"/>
              <a:t>GIN TANQUERAY</a:t>
            </a:r>
          </a:p>
          <a:p>
            <a:pPr algn="r"/>
            <a:r>
              <a:rPr lang="en-US" sz="1400" dirty="0"/>
              <a:t>PISCO </a:t>
            </a:r>
            <a:r>
              <a:rPr lang="en-US" sz="1400" dirty="0" err="1"/>
              <a:t>SARKAY</a:t>
            </a:r>
            <a:endParaRPr lang="en-US" sz="1400" dirty="0"/>
          </a:p>
          <a:p>
            <a:pPr algn="r"/>
            <a:endParaRPr lang="es-PE" sz="900" dirty="0"/>
          </a:p>
          <a:p>
            <a:pPr algn="r"/>
            <a:r>
              <a:rPr lang="en-US" sz="1400" b="1" dirty="0" err="1">
                <a:latin typeface="Swis721 Ex BT" panose="020B0605020202020204" pitchFamily="34" charset="0"/>
              </a:rPr>
              <a:t>PIQUEOS</a:t>
            </a:r>
            <a:endParaRPr lang="en-US" sz="1400" b="1" dirty="0">
              <a:latin typeface="Swis721 Ex BT" panose="020B0605020202020204" pitchFamily="34" charset="0"/>
            </a:endParaRPr>
          </a:p>
          <a:p>
            <a:pPr algn="r"/>
            <a:r>
              <a:rPr lang="en-US" sz="1400" dirty="0"/>
              <a:t>SEGUN DISPONIBLE </a:t>
            </a:r>
            <a:r>
              <a:rPr lang="en-US" sz="1400" dirty="0" err="1"/>
              <a:t>EN</a:t>
            </a:r>
            <a:r>
              <a:rPr lang="en-US" sz="1400" dirty="0"/>
              <a:t> CARTA</a:t>
            </a:r>
            <a:endParaRPr lang="es-PE" sz="1400" dirty="0"/>
          </a:p>
        </p:txBody>
      </p:sp>
      <p:sp>
        <p:nvSpPr>
          <p:cNvPr id="116" name="CuadroTexto 115">
            <a:extLst>
              <a:ext uri="{FF2B5EF4-FFF2-40B4-BE49-F238E27FC236}">
                <a16:creationId xmlns:a16="http://schemas.microsoft.com/office/drawing/2014/main" id="{B344CC9B-D1C4-409D-B760-F9FFEBAFBA13}"/>
              </a:ext>
            </a:extLst>
          </p:cNvPr>
          <p:cNvSpPr txBox="1"/>
          <p:nvPr/>
        </p:nvSpPr>
        <p:spPr>
          <a:xfrm>
            <a:off x="2898949" y="10636374"/>
            <a:ext cx="34088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spc="250" dirty="0" err="1">
                <a:solidFill>
                  <a:srgbClr val="002B82"/>
                </a:solidFill>
                <a:latin typeface="Swis721 Ex BT" panose="020B0605020202020204" pitchFamily="34" charset="0"/>
              </a:rPr>
              <a:t>CUMPLEAÑOS</a:t>
            </a:r>
            <a:endParaRPr lang="en-US" sz="1600" b="1" spc="250" dirty="0">
              <a:solidFill>
                <a:srgbClr val="002B82"/>
              </a:solidFill>
              <a:latin typeface="Swis721 Ex BT" panose="020B0605020202020204" pitchFamily="34" charset="0"/>
            </a:endParaRPr>
          </a:p>
          <a:p>
            <a:pPr algn="r"/>
            <a:r>
              <a:rPr lang="en-US" sz="1600" i="1" dirty="0" err="1">
                <a:latin typeface="Calisto MT" panose="02040603050505030304" pitchFamily="18" charset="0"/>
              </a:rPr>
              <a:t>Promoción</a:t>
            </a:r>
            <a:r>
              <a:rPr lang="en-US" sz="1600" i="1" dirty="0">
                <a:latin typeface="Calisto MT" panose="02040603050505030304" pitchFamily="18" charset="0"/>
              </a:rPr>
              <a:t> </a:t>
            </a:r>
            <a:r>
              <a:rPr lang="en-US" sz="1600" i="1" dirty="0" err="1">
                <a:latin typeface="Calisto MT" panose="02040603050505030304" pitchFamily="18" charset="0"/>
              </a:rPr>
              <a:t>desde</a:t>
            </a:r>
            <a:r>
              <a:rPr lang="en-US" sz="1600" i="1" dirty="0">
                <a:latin typeface="Calisto MT" panose="02040603050505030304" pitchFamily="18" charset="0"/>
              </a:rPr>
              <a:t> 08 Personas</a:t>
            </a:r>
          </a:p>
          <a:p>
            <a:pPr algn="r"/>
            <a:r>
              <a:rPr lang="es-PE" sz="1400" dirty="0"/>
              <a:t>CON RESERVA CONFIRMADA</a:t>
            </a:r>
          </a:p>
          <a:p>
            <a:pPr algn="r"/>
            <a:r>
              <a:rPr lang="en-US" sz="1400" dirty="0" err="1"/>
              <a:t>CORTESÍA</a:t>
            </a:r>
            <a:r>
              <a:rPr lang="en-US" sz="1400" dirty="0"/>
              <a:t>: </a:t>
            </a:r>
            <a:r>
              <a:rPr lang="en-US" sz="1400" dirty="0" err="1"/>
              <a:t>BOTELLA</a:t>
            </a:r>
            <a:r>
              <a:rPr lang="en-US" sz="1400" dirty="0"/>
              <a:t> </a:t>
            </a:r>
            <a:r>
              <a:rPr lang="es-PE" sz="1400" dirty="0"/>
              <a:t>o RONDA DE </a:t>
            </a:r>
            <a:r>
              <a:rPr lang="es-PE" sz="1400" dirty="0" err="1"/>
              <a:t>COCKTAILS</a:t>
            </a:r>
            <a:endParaRPr lang="es-PE" sz="1400" dirty="0"/>
          </a:p>
        </p:txBody>
      </p:sp>
      <p:sp>
        <p:nvSpPr>
          <p:cNvPr id="117" name="Rectángulo 116">
            <a:extLst>
              <a:ext uri="{FF2B5EF4-FFF2-40B4-BE49-F238E27FC236}">
                <a16:creationId xmlns:a16="http://schemas.microsoft.com/office/drawing/2014/main" id="{5F6E03B1-DBB9-4304-A918-FD28B938763E}"/>
              </a:ext>
            </a:extLst>
          </p:cNvPr>
          <p:cNvSpPr/>
          <p:nvPr/>
        </p:nvSpPr>
        <p:spPr>
          <a:xfrm rot="60000">
            <a:off x="2203674" y="1313508"/>
            <a:ext cx="1279198" cy="72877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3EF3A89-FC07-492A-AF1D-FFBE284711D7}"/>
              </a:ext>
            </a:extLst>
          </p:cNvPr>
          <p:cNvSpPr txBox="1"/>
          <p:nvPr/>
        </p:nvSpPr>
        <p:spPr>
          <a:xfrm>
            <a:off x="3204743" y="366279"/>
            <a:ext cx="3147724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PE" sz="4400" b="1" dirty="0">
                <a:latin typeface="CREALEN" panose="02000600000000000000" pitchFamily="50" charset="0"/>
              </a:rPr>
              <a:t>VÓRTICE</a:t>
            </a:r>
            <a:r>
              <a:rPr lang="es-PE" sz="4800" b="1" dirty="0">
                <a:solidFill>
                  <a:srgbClr val="002B82"/>
                </a:solidFill>
                <a:latin typeface="CREALEN" panose="02000600000000000000" pitchFamily="50" charset="0"/>
              </a:rPr>
              <a:t> </a:t>
            </a:r>
            <a:r>
              <a:rPr lang="es-PE" sz="2200" b="1" dirty="0">
                <a:solidFill>
                  <a:srgbClr val="002B82"/>
                </a:solidFill>
                <a:latin typeface="+mj-lt"/>
              </a:rPr>
              <a:t>RESERVAS</a:t>
            </a:r>
          </a:p>
          <a:p>
            <a:pPr algn="r"/>
            <a:r>
              <a:rPr lang="es-PE" sz="2200" b="1" dirty="0">
                <a:solidFill>
                  <a:srgbClr val="002B82"/>
                </a:solidFill>
                <a:latin typeface="+mj-lt"/>
              </a:rPr>
              <a:t>CLUB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06509AA5-A7DD-4566-992C-F3B4B1B22E6C}"/>
              </a:ext>
            </a:extLst>
          </p:cNvPr>
          <p:cNvSpPr txBox="1"/>
          <p:nvPr/>
        </p:nvSpPr>
        <p:spPr>
          <a:xfrm>
            <a:off x="575499" y="4446839"/>
            <a:ext cx="23118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spc="250" dirty="0">
                <a:latin typeface="Swis721 Ex BT" panose="020B0605020202020204" pitchFamily="34" charset="0"/>
              </a:rPr>
              <a:t>ZONA BLACK</a:t>
            </a:r>
            <a:endParaRPr lang="es-PE" dirty="0"/>
          </a:p>
        </p:txBody>
      </p: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E2B5A05C-D400-4DBE-9056-0646CD7F27E4}"/>
              </a:ext>
            </a:extLst>
          </p:cNvPr>
          <p:cNvCxnSpPr>
            <a:cxnSpLocks/>
          </p:cNvCxnSpPr>
          <p:nvPr/>
        </p:nvCxnSpPr>
        <p:spPr>
          <a:xfrm flipH="1">
            <a:off x="659686" y="4780540"/>
            <a:ext cx="230275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ángulo 89">
            <a:extLst>
              <a:ext uri="{FF2B5EF4-FFF2-40B4-BE49-F238E27FC236}">
                <a16:creationId xmlns:a16="http://schemas.microsoft.com/office/drawing/2014/main" id="{724F2DBF-E862-4EAA-8273-9ACE0EBBEBCD}"/>
              </a:ext>
            </a:extLst>
          </p:cNvPr>
          <p:cNvSpPr/>
          <p:nvPr/>
        </p:nvSpPr>
        <p:spPr>
          <a:xfrm rot="2431378">
            <a:off x="4061410" y="2229050"/>
            <a:ext cx="973893" cy="2308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00" dirty="0">
                <a:ln w="0"/>
                <a:latin typeface="EngraversGothic BT" panose="020B0507020203020204" pitchFamily="34" charset="0"/>
              </a:rPr>
              <a:t>MESA ALTA</a:t>
            </a:r>
          </a:p>
        </p:txBody>
      </p:sp>
    </p:spTree>
    <p:extLst>
      <p:ext uri="{BB962C8B-B14F-4D97-AF65-F5344CB8AC3E}">
        <p14:creationId xmlns:p14="http://schemas.microsoft.com/office/powerpoint/2010/main" val="39808206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5548</TotalTime>
  <Words>197</Words>
  <Application>Microsoft Office PowerPoint</Application>
  <PresentationFormat>Panorámica</PresentationFormat>
  <Paragraphs>78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12" baseType="lpstr">
      <vt:lpstr>Arial</vt:lpstr>
      <vt:lpstr>Calibri</vt:lpstr>
      <vt:lpstr>Calibri Light</vt:lpstr>
      <vt:lpstr>Calisto MT</vt:lpstr>
      <vt:lpstr>CREALEN</vt:lpstr>
      <vt:lpstr>EngraversGothic BT</vt:lpstr>
      <vt:lpstr>Swis721 BT</vt:lpstr>
      <vt:lpstr>Swis721 Cn BT</vt:lpstr>
      <vt:lpstr>Swis721 Ex BT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gustavo gamarra</dc:creator>
  <cp:lastModifiedBy>gustavo gamarra</cp:lastModifiedBy>
  <cp:revision>86</cp:revision>
  <dcterms:created xsi:type="dcterms:W3CDTF">2024-06-08T21:23:24Z</dcterms:created>
  <dcterms:modified xsi:type="dcterms:W3CDTF">2024-10-29T00:15:50Z</dcterms:modified>
</cp:coreProperties>
</file>